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5"/>
  </p:notesMasterIdLst>
  <p:sldIdLst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EF3"/>
    <a:srgbClr val="271003"/>
    <a:srgbClr val="180A02"/>
    <a:srgbClr val="351605"/>
    <a:srgbClr val="6B2C09"/>
    <a:srgbClr val="A6A6A6"/>
    <a:srgbClr val="AB964B"/>
    <a:srgbClr val="1736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0893" autoAdjust="0"/>
  </p:normalViewPr>
  <p:slideViewPr>
    <p:cSldViewPr snapToGrid="0">
      <p:cViewPr varScale="1">
        <p:scale>
          <a:sx n="67" d="100"/>
          <a:sy n="67" d="100"/>
        </p:scale>
        <p:origin x="84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ifs.star.id\Research\Research\Fadhlan\rounds%20up\Book1%20(Autosaved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Tech!$B$3</c:f>
              <c:strCache>
                <c:ptCount val="1"/>
                <c:pt idx="0">
                  <c:v>SSI</c:v>
                </c:pt>
              </c:strCache>
            </c:strRef>
          </c:tx>
          <c:spPr>
            <a:solidFill>
              <a:srgbClr val="1736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Tech!$A$4:$A$6</c:f>
              <c:strCache>
                <c:ptCount val="3"/>
                <c:pt idx="0">
                  <c:v>ASSA</c:v>
                </c:pt>
                <c:pt idx="1">
                  <c:v>GOTO</c:v>
                </c:pt>
                <c:pt idx="2">
                  <c:v>BUKA</c:v>
                </c:pt>
              </c:strCache>
            </c:strRef>
          </c:cat>
          <c:val>
            <c:numRef>
              <c:f>Tech!$B$4:$B$6</c:f>
              <c:numCache>
                <c:formatCode>General</c:formatCode>
                <c:ptCount val="3"/>
                <c:pt idx="0">
                  <c:v>76.400000000000006</c:v>
                </c:pt>
                <c:pt idx="1">
                  <c:v>75.7</c:v>
                </c:pt>
                <c:pt idx="2">
                  <c:v>62.2</c:v>
                </c:pt>
              </c:numCache>
            </c:numRef>
          </c:val>
        </c:ser>
        <c:ser>
          <c:idx val="1"/>
          <c:order val="1"/>
          <c:tx>
            <c:strRef>
              <c:f>Tech!$C$3</c:f>
              <c:strCache>
                <c:ptCount val="1"/>
                <c:pt idx="0">
                  <c:v>Cons</c:v>
                </c:pt>
              </c:strCache>
            </c:strRef>
          </c:tx>
          <c:spPr>
            <a:solidFill>
              <a:srgbClr val="AB964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Tech!$A$4:$A$6</c:f>
              <c:strCache>
                <c:ptCount val="3"/>
                <c:pt idx="0">
                  <c:v>ASSA</c:v>
                </c:pt>
                <c:pt idx="1">
                  <c:v>GOTO</c:v>
                </c:pt>
                <c:pt idx="2">
                  <c:v>BUKA</c:v>
                </c:pt>
              </c:strCache>
            </c:strRef>
          </c:cat>
          <c:val>
            <c:numRef>
              <c:f>Tech!$C$4:$C$6</c:f>
              <c:numCache>
                <c:formatCode>General</c:formatCode>
                <c:ptCount val="3"/>
                <c:pt idx="0">
                  <c:v>76.599999999999994</c:v>
                </c:pt>
                <c:pt idx="1">
                  <c:v>71.2</c:v>
                </c:pt>
                <c:pt idx="2">
                  <c:v>66.8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1682400"/>
        <c:axId val="321675736"/>
      </c:barChart>
      <c:catAx>
        <c:axId val="32168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1675736"/>
        <c:crosses val="autoZero"/>
        <c:auto val="1"/>
        <c:lblAlgn val="ctr"/>
        <c:lblOffset val="100"/>
        <c:noMultiLvlLbl val="0"/>
      </c:catAx>
      <c:valAx>
        <c:axId val="321675736"/>
        <c:scaling>
          <c:orientation val="minMax"/>
        </c:scaling>
        <c:delete val="0"/>
        <c:axPos val="l"/>
        <c:numFmt formatCode="#,##0_);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1682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Tech!$B$3</c:f>
              <c:strCache>
                <c:ptCount val="1"/>
                <c:pt idx="0">
                  <c:v>SSI</c:v>
                </c:pt>
              </c:strCache>
            </c:strRef>
          </c:tx>
          <c:spPr>
            <a:solidFill>
              <a:srgbClr val="1736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Tech!$A$21:$A$23</c:f>
              <c:strCache>
                <c:ptCount val="3"/>
                <c:pt idx="0">
                  <c:v>ASSA</c:v>
                </c:pt>
                <c:pt idx="1">
                  <c:v>GOTO</c:v>
                </c:pt>
                <c:pt idx="2">
                  <c:v>BUKA</c:v>
                </c:pt>
              </c:strCache>
            </c:strRef>
          </c:cat>
          <c:val>
            <c:numRef>
              <c:f>Tech!$B$21:$B$23</c:f>
              <c:numCache>
                <c:formatCode>General</c:formatCode>
                <c:ptCount val="3"/>
                <c:pt idx="0" formatCode="0.0">
                  <c:v>86.62</c:v>
                </c:pt>
                <c:pt idx="1">
                  <c:v>69.900000000000006</c:v>
                </c:pt>
                <c:pt idx="2">
                  <c:v>31.8</c:v>
                </c:pt>
              </c:numCache>
            </c:numRef>
          </c:val>
        </c:ser>
        <c:ser>
          <c:idx val="1"/>
          <c:order val="1"/>
          <c:tx>
            <c:strRef>
              <c:f>Tech!$C$3</c:f>
              <c:strCache>
                <c:ptCount val="1"/>
                <c:pt idx="0">
                  <c:v>Cons</c:v>
                </c:pt>
              </c:strCache>
            </c:strRef>
          </c:tx>
          <c:spPr>
            <a:solidFill>
              <a:srgbClr val="AB964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Tech!$A$21:$A$23</c:f>
              <c:strCache>
                <c:ptCount val="3"/>
                <c:pt idx="0">
                  <c:v>ASSA</c:v>
                </c:pt>
                <c:pt idx="1">
                  <c:v>GOTO</c:v>
                </c:pt>
                <c:pt idx="2">
                  <c:v>BUKA</c:v>
                </c:pt>
              </c:strCache>
            </c:strRef>
          </c:cat>
          <c:val>
            <c:numRef>
              <c:f>Tech!$C$21:$C$23</c:f>
              <c:numCache>
                <c:formatCode>General</c:formatCode>
                <c:ptCount val="3"/>
                <c:pt idx="0" formatCode="0.0">
                  <c:v>84.646100000000004</c:v>
                </c:pt>
                <c:pt idx="1">
                  <c:v>63.5</c:v>
                </c:pt>
                <c:pt idx="2">
                  <c:v>34.1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1678088"/>
        <c:axId val="321676128"/>
      </c:barChart>
      <c:catAx>
        <c:axId val="321678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1676128"/>
        <c:crosses val="autoZero"/>
        <c:auto val="1"/>
        <c:lblAlgn val="ctr"/>
        <c:lblOffset val="100"/>
        <c:noMultiLvlLbl val="0"/>
      </c:catAx>
      <c:valAx>
        <c:axId val="321676128"/>
        <c:scaling>
          <c:orientation val="minMax"/>
        </c:scaling>
        <c:delete val="0"/>
        <c:axPos val="l"/>
        <c:numFmt formatCode="#,##0_);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1678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Tech!$B$32</c:f>
              <c:strCache>
                <c:ptCount val="1"/>
                <c:pt idx="0">
                  <c:v>relative to JCI</c:v>
                </c:pt>
              </c:strCache>
            </c:strRef>
          </c:tx>
          <c:spPr>
            <a:solidFill>
              <a:srgbClr val="1736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Tech!$A$33:$A$36</c:f>
              <c:strCache>
                <c:ptCount val="4"/>
                <c:pt idx="0">
                  <c:v>BELI</c:v>
                </c:pt>
                <c:pt idx="1">
                  <c:v>ASSA</c:v>
                </c:pt>
                <c:pt idx="2">
                  <c:v>GOTO</c:v>
                </c:pt>
                <c:pt idx="3">
                  <c:v>BUKA</c:v>
                </c:pt>
              </c:strCache>
            </c:strRef>
          </c:cat>
          <c:val>
            <c:numRef>
              <c:f>Tech!$B$33:$B$36</c:f>
              <c:numCache>
                <c:formatCode>#,##0.0_);\(#,##0.0\)</c:formatCode>
                <c:ptCount val="4"/>
                <c:pt idx="0">
                  <c:v>-5</c:v>
                </c:pt>
                <c:pt idx="1">
                  <c:v>-7.9</c:v>
                </c:pt>
                <c:pt idx="2">
                  <c:v>-24</c:v>
                </c:pt>
                <c:pt idx="3">
                  <c:v>-43.7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36-4EF5-B434-B78450D498F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1678480"/>
        <c:axId val="321679264"/>
      </c:barChart>
      <c:catAx>
        <c:axId val="32167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1679264"/>
        <c:crosses val="autoZero"/>
        <c:auto val="1"/>
        <c:lblAlgn val="ctr"/>
        <c:lblOffset val="100"/>
        <c:noMultiLvlLbl val="0"/>
      </c:catAx>
      <c:valAx>
        <c:axId val="321679264"/>
        <c:scaling>
          <c:orientation val="minMax"/>
        </c:scaling>
        <c:delete val="0"/>
        <c:axPos val="l"/>
        <c:numFmt formatCode="#,##0.0_);\(#,##0.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1678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8DFFD-3E8E-449F-AF76-B1E65757FE5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90382-5C62-4AA6-A5AF-9F54AAC37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21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Dibuat</a:t>
            </a:r>
            <a:r>
              <a:rPr lang="en-US" dirty="0"/>
              <a:t> 2 </a:t>
            </a:r>
            <a:r>
              <a:rPr lang="en-US" dirty="0" err="1"/>
              <a:t>tabel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90382-5C62-4AA6-A5AF-9F54AAC376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1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1AFB-2E35-43C1-84F5-C3AAA317A0D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10B1-3CEB-411F-9165-3EDDD1815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19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1AFB-2E35-43C1-84F5-C3AAA317A0D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10B1-3CEB-411F-9165-3EDDD1815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6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1AFB-2E35-43C1-84F5-C3AAA317A0D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10B1-3CEB-411F-9165-3EDDD1815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10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7106-576E-4611-AF4A-8D77E904939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CF92-49C0-422E-B6E6-BEE32CDED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31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207" y="198869"/>
            <a:ext cx="10515600" cy="507713"/>
          </a:xfrm>
        </p:spPr>
        <p:txBody>
          <a:bodyPr>
            <a:normAutofit/>
          </a:bodyPr>
          <a:lstStyle>
            <a:lvl1pPr>
              <a:defRPr sz="2000" b="1">
                <a:solidFill>
                  <a:srgbClr val="17365D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597" y="734575"/>
            <a:ext cx="10972947" cy="2704816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§"/>
              <a:defRPr sz="1400" b="1" baseline="0">
                <a:solidFill>
                  <a:srgbClr val="17365D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 sz="1600">
                <a:solidFill>
                  <a:srgbClr val="17365D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>
                <a:solidFill>
                  <a:srgbClr val="17365D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1600">
                <a:solidFill>
                  <a:srgbClr val="17365D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 sz="1600">
                <a:solidFill>
                  <a:srgbClr val="17365D"/>
                </a:solidFill>
              </a:defRPr>
            </a:lvl5pPr>
          </a:lstStyle>
          <a:p>
            <a:pPr lvl="0"/>
            <a:r>
              <a:rPr lang="en-US" dirty="0"/>
              <a:t>Peers Comparison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623455" y="145473"/>
            <a:ext cx="10962409" cy="20782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83987" y="693462"/>
            <a:ext cx="10998558" cy="12879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0293927" y="145231"/>
            <a:ext cx="1288618" cy="547989"/>
          </a:xfrm>
          <a:prstGeom prst="rect">
            <a:avLst/>
          </a:prstGeom>
          <a:solidFill>
            <a:srgbClr val="17365D"/>
          </a:solidFill>
          <a:ln>
            <a:solidFill>
              <a:srgbClr val="1736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388" y="72913"/>
            <a:ext cx="1321155" cy="570186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>
            <a:off x="609597" y="3540117"/>
            <a:ext cx="5417129" cy="2663256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§"/>
              <a:defRPr sz="1400" b="1">
                <a:solidFill>
                  <a:srgbClr val="17365D"/>
                </a:solidFill>
                <a:latin typeface="+mn-lt"/>
              </a:defRPr>
            </a:lvl1pPr>
            <a:lvl2pPr marL="6858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4pPr>
            <a:lvl5pPr marL="20574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4"/>
          </p:nvPr>
        </p:nvSpPr>
        <p:spPr>
          <a:xfrm>
            <a:off x="6172200" y="3540117"/>
            <a:ext cx="5410343" cy="2663256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§"/>
              <a:defRPr sz="1400" b="1">
                <a:solidFill>
                  <a:srgbClr val="17365D"/>
                </a:solidFill>
                <a:latin typeface="+mn-lt"/>
              </a:defRPr>
            </a:lvl1pPr>
            <a:lvl2pPr marL="6858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4pPr>
            <a:lvl5pPr marL="20574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583987" y="6473536"/>
            <a:ext cx="10998556" cy="10149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77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7106-576E-4611-AF4A-8D77E904939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CF92-49C0-422E-B6E6-BEE32CDED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65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988" y="188478"/>
            <a:ext cx="10965875" cy="486931"/>
          </a:xfrm>
        </p:spPr>
        <p:txBody>
          <a:bodyPr>
            <a:normAutofit/>
          </a:bodyPr>
          <a:lstStyle>
            <a:lvl1pPr algn="just">
              <a:defRPr sz="2000" b="1">
                <a:solidFill>
                  <a:srgbClr val="1736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770" y="765748"/>
            <a:ext cx="5375565" cy="5385670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1809" y="755360"/>
            <a:ext cx="5410202" cy="5396058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13064" y="145473"/>
            <a:ext cx="10972800" cy="10391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19990" y="692731"/>
            <a:ext cx="10972800" cy="10391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613064" y="6473536"/>
            <a:ext cx="10979726" cy="1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flipV="1">
            <a:off x="623455" y="145473"/>
            <a:ext cx="10962409" cy="20782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 userDrawn="1"/>
        </p:nvSpPr>
        <p:spPr>
          <a:xfrm>
            <a:off x="10278563" y="155499"/>
            <a:ext cx="1288618" cy="547989"/>
          </a:xfrm>
          <a:prstGeom prst="rect">
            <a:avLst/>
          </a:prstGeom>
          <a:solidFill>
            <a:srgbClr val="17365D"/>
          </a:solidFill>
          <a:ln>
            <a:solidFill>
              <a:srgbClr val="1736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389" y="85520"/>
            <a:ext cx="1321155" cy="57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027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7106-576E-4611-AF4A-8D77E904939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CF92-49C0-422E-B6E6-BEE32CDED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72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7106-576E-4611-AF4A-8D77E904939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CF92-49C0-422E-B6E6-BEE32CDED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09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7106-576E-4611-AF4A-8D77E904939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CF92-49C0-422E-B6E6-BEE32CDED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88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7106-576E-4611-AF4A-8D77E904939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CF92-49C0-422E-B6E6-BEE32CDED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9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1AFB-2E35-43C1-84F5-C3AAA317A0D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10B1-3CEB-411F-9165-3EDDD1815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780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7106-576E-4611-AF4A-8D77E904939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CF92-49C0-422E-B6E6-BEE32CDED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8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7106-576E-4611-AF4A-8D77E904939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CF92-49C0-422E-B6E6-BEE32CDED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7106-576E-4611-AF4A-8D77E904939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CF92-49C0-422E-B6E6-BEE32CDED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4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6A52A-3543-4D12-ABB7-0E45F3CC4FE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972D8E-E713-4178-99D3-A1260A1FB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250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207" y="188478"/>
            <a:ext cx="10515600" cy="47653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207" y="765746"/>
            <a:ext cx="10983192" cy="5629196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99207" y="6473536"/>
            <a:ext cx="10983192" cy="10391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24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6A52A-3543-4D12-ABB7-0E45F3CC4FE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972D8E-E713-4178-99D3-A1260A1FB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457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6A52A-3543-4D12-ABB7-0E45F3CC4FE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972D8E-E713-4178-99D3-A1260A1FB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41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6A52A-3543-4D12-ABB7-0E45F3CC4FE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972D8E-E713-4178-99D3-A1260A1FB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731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6A52A-3543-4D12-ABB7-0E45F3CC4FE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972D8E-E713-4178-99D3-A1260A1FB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820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6A52A-3543-4D12-ABB7-0E45F3CC4FE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972D8E-E713-4178-99D3-A1260A1FB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7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1AFB-2E35-43C1-84F5-C3AAA317A0D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10B1-3CEB-411F-9165-3EDDD1815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864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6A52A-3543-4D12-ABB7-0E45F3CC4FE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972D8E-E713-4178-99D3-A1260A1FB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14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6A52A-3543-4D12-ABB7-0E45F3CC4FE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972D8E-E713-4178-99D3-A1260A1FB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009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6A52A-3543-4D12-ABB7-0E45F3CC4FE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972D8E-E713-4178-99D3-A1260A1FB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831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96A52A-3543-4D12-ABB7-0E45F3CC4FE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972D8E-E713-4178-99D3-A1260A1FB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3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206" y="250824"/>
            <a:ext cx="10966021" cy="445367"/>
          </a:xfrm>
        </p:spPr>
        <p:txBody>
          <a:bodyPr>
            <a:normAutofit/>
          </a:bodyPr>
          <a:lstStyle>
            <a:lvl1pPr algn="just">
              <a:defRPr sz="2000" b="1">
                <a:solidFill>
                  <a:srgbClr val="17365D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7" y="713789"/>
            <a:ext cx="5417129" cy="2663256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1pPr>
            <a:lvl2pPr marL="6858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4pPr>
            <a:lvl5pPr marL="20574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693006"/>
            <a:ext cx="5427519" cy="2684039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1600"/>
            </a:lvl1pPr>
            <a:lvl2pPr marL="800100" indent="-342900">
              <a:buFont typeface="Wingdings" panose="05000000000000000000" pitchFamily="2" charset="2"/>
              <a:buChar char="§"/>
              <a:defRPr sz="1600"/>
            </a:lvl2pPr>
            <a:lvl3pPr marL="1257300" indent="-342900">
              <a:buFont typeface="Wingdings" panose="05000000000000000000" pitchFamily="2" charset="2"/>
              <a:buChar char="§"/>
              <a:defRPr sz="1600"/>
            </a:lvl3pPr>
            <a:lvl4pPr marL="1714500" indent="-342900">
              <a:buFont typeface="Wingdings" panose="05000000000000000000" pitchFamily="2" charset="2"/>
              <a:buChar char="§"/>
              <a:defRPr sz="1600"/>
            </a:lvl4pPr>
            <a:lvl5pPr marL="2171700" indent="-342900"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566670" y="218941"/>
            <a:ext cx="10998558" cy="12879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V="1">
            <a:off x="583987" y="693462"/>
            <a:ext cx="10998558" cy="12879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0276609" y="218942"/>
            <a:ext cx="1288618" cy="477250"/>
          </a:xfrm>
          <a:prstGeom prst="rect">
            <a:avLst/>
          </a:prstGeom>
          <a:solidFill>
            <a:srgbClr val="17365D"/>
          </a:solidFill>
          <a:ln>
            <a:solidFill>
              <a:srgbClr val="1736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117" y="113318"/>
            <a:ext cx="1321155" cy="570186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>
            <a:off x="616524" y="3533243"/>
            <a:ext cx="5410202" cy="2732475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1pPr>
            <a:lvl2pPr marL="6858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4pPr>
            <a:lvl5pPr marL="20574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6172200" y="3533244"/>
            <a:ext cx="5427519" cy="2732474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1600"/>
            </a:lvl1pPr>
            <a:lvl2pPr marL="800100" indent="-342900">
              <a:buFont typeface="Wingdings" panose="05000000000000000000" pitchFamily="2" charset="2"/>
              <a:buChar char="§"/>
              <a:defRPr sz="1600"/>
            </a:lvl2pPr>
            <a:lvl3pPr marL="1257300" indent="-342900">
              <a:buFont typeface="Wingdings" panose="05000000000000000000" pitchFamily="2" charset="2"/>
              <a:buChar char="§"/>
              <a:defRPr sz="1600"/>
            </a:lvl3pPr>
            <a:lvl4pPr marL="1714500" indent="-342900">
              <a:buFont typeface="Wingdings" panose="05000000000000000000" pitchFamily="2" charset="2"/>
              <a:buChar char="§"/>
              <a:defRPr sz="1600"/>
            </a:lvl4pPr>
            <a:lvl5pPr marL="2171700" indent="-342900"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625551" y="6481196"/>
            <a:ext cx="10998558" cy="12879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14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1AFB-2E35-43C1-84F5-C3AAA317A0D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10B1-3CEB-411F-9165-3EDDD1815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77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1AFB-2E35-43C1-84F5-C3AAA317A0D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10B1-3CEB-411F-9165-3EDDD1815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6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1AFB-2E35-43C1-84F5-C3AAA317A0D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10B1-3CEB-411F-9165-3EDDD1815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4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1AFB-2E35-43C1-84F5-C3AAA317A0D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10B1-3CEB-411F-9165-3EDDD1815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6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1AFB-2E35-43C1-84F5-C3AAA317A0D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10B1-3CEB-411F-9165-3EDDD1815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1AFB-2E35-43C1-84F5-C3AAA317A0D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110B1-3CEB-411F-9165-3EDDD1815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95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47106-576E-4611-AF4A-8D77E904939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CCF92-49C0-422E-B6E6-BEE32CDED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4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9207" y="188479"/>
            <a:ext cx="10515600" cy="497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207" y="734573"/>
            <a:ext cx="10983192" cy="5629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30380" y="155864"/>
            <a:ext cx="10955484" cy="1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626915" y="682340"/>
            <a:ext cx="10955484" cy="1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10293927" y="145231"/>
            <a:ext cx="1288618" cy="547989"/>
          </a:xfrm>
          <a:prstGeom prst="rect">
            <a:avLst/>
          </a:prstGeom>
          <a:solidFill>
            <a:srgbClr val="17365D"/>
          </a:solidFill>
          <a:ln>
            <a:solidFill>
              <a:srgbClr val="1736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317" y="112154"/>
            <a:ext cx="1321155" cy="57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72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just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rgbClr val="17365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20" y="250824"/>
            <a:ext cx="10966021" cy="445367"/>
          </a:xfrm>
        </p:spPr>
        <p:txBody>
          <a:bodyPr>
            <a:normAutofit/>
          </a:bodyPr>
          <a:lstStyle/>
          <a:p>
            <a:r>
              <a:rPr lang="en-US" dirty="0" smtClean="0"/>
              <a:t>Tech: 9M24 </a:t>
            </a:r>
            <a:r>
              <a:rPr lang="en-US" dirty="0"/>
              <a:t>Results Round-up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6768" y="920026"/>
            <a:ext cx="5637879" cy="259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GB" sz="1050" dirty="0" smtClean="0"/>
              <a:t>In </a:t>
            </a:r>
            <a:r>
              <a:rPr lang="en-GB" sz="1050" dirty="0"/>
              <a:t>3Q24, tech companies under our coverage posted positive aggregate top-line growth of +4.01% </a:t>
            </a:r>
            <a:r>
              <a:rPr lang="en-GB" sz="1050" dirty="0" err="1" smtClean="0"/>
              <a:t>QoQ</a:t>
            </a:r>
            <a:r>
              <a:rPr lang="en-GB" sz="1050" dirty="0" smtClean="0"/>
              <a:t>/+49.64</a:t>
            </a:r>
            <a:r>
              <a:rPr lang="en-GB" sz="1050" dirty="0"/>
              <a:t>% </a:t>
            </a:r>
            <a:r>
              <a:rPr lang="en-GB" sz="1050" dirty="0" err="1"/>
              <a:t>YoY</a:t>
            </a:r>
            <a:r>
              <a:rPr lang="en-GB" sz="1050" dirty="0"/>
              <a:t>, driven by GOTO’s outstanding revenue performance (+11.6% </a:t>
            </a:r>
            <a:r>
              <a:rPr lang="en-GB" sz="1050" dirty="0" err="1"/>
              <a:t>QoQ</a:t>
            </a:r>
            <a:r>
              <a:rPr lang="en-GB" sz="1050" dirty="0"/>
              <a:t>/+106.1% </a:t>
            </a:r>
            <a:r>
              <a:rPr lang="en-GB" sz="1050" dirty="0" err="1"/>
              <a:t>YoY</a:t>
            </a:r>
            <a:r>
              <a:rPr lang="en-GB" sz="1050" dirty="0"/>
              <a:t>) as the group’s net take rate rose +25.5 bps </a:t>
            </a:r>
            <a:r>
              <a:rPr lang="en-GB" sz="1050" dirty="0" err="1"/>
              <a:t>QoQ</a:t>
            </a:r>
            <a:r>
              <a:rPr lang="en-GB" sz="1050" dirty="0"/>
              <a:t>/+42.5 </a:t>
            </a:r>
            <a:r>
              <a:rPr lang="en-GB" sz="1050" dirty="0" err="1"/>
              <a:t>YoY</a:t>
            </a:r>
            <a:r>
              <a:rPr lang="en-GB" sz="1050" dirty="0"/>
              <a:t> bps on higher ODS and </a:t>
            </a:r>
            <a:r>
              <a:rPr lang="en-GB" sz="1050" dirty="0" err="1"/>
              <a:t>fintech</a:t>
            </a:r>
            <a:r>
              <a:rPr lang="en-GB" sz="1050" dirty="0"/>
              <a:t> monetization. Meanwhile, in 3Q24 BUKA </a:t>
            </a:r>
            <a:r>
              <a:rPr lang="en-GB" sz="1050" dirty="0" smtClean="0"/>
              <a:t>underperformed, </a:t>
            </a:r>
            <a:r>
              <a:rPr lang="en-GB" sz="1050" dirty="0"/>
              <a:t>recording top-line decline of -20.7% </a:t>
            </a:r>
            <a:r>
              <a:rPr lang="en-GB" sz="1050" dirty="0" err="1"/>
              <a:t>QoQ</a:t>
            </a:r>
            <a:r>
              <a:rPr lang="en-GB" sz="1050" dirty="0"/>
              <a:t>/-14.8% </a:t>
            </a:r>
            <a:r>
              <a:rPr lang="en-GB" sz="1050" dirty="0" err="1"/>
              <a:t>YoY</a:t>
            </a:r>
            <a:r>
              <a:rPr lang="en-GB" sz="1050" dirty="0"/>
              <a:t>, largely due to its strategic decision to reduce take rate to 2.4% (-101 bps </a:t>
            </a:r>
            <a:r>
              <a:rPr lang="en-GB" sz="1050" dirty="0" err="1" smtClean="0"/>
              <a:t>QoQ</a:t>
            </a:r>
            <a:r>
              <a:rPr lang="en-GB" sz="1050" dirty="0"/>
              <a:t>/</a:t>
            </a:r>
            <a:r>
              <a:rPr lang="en-GB" sz="1050" dirty="0" smtClean="0"/>
              <a:t>-47 </a:t>
            </a:r>
            <a:r>
              <a:rPr lang="en-GB" sz="1050" dirty="0"/>
              <a:t>bps </a:t>
            </a:r>
            <a:r>
              <a:rPr lang="en-GB" sz="1050" dirty="0" err="1"/>
              <a:t>YoY</a:t>
            </a:r>
            <a:r>
              <a:rPr lang="en-GB" sz="1050" dirty="0"/>
              <a:t>) as part of an effort to sustain market share. On the bottom line, tech sector’s aggregate NPM improved, thanks to significant drop in selling and marketing expenses of -70.9% </a:t>
            </a:r>
            <a:r>
              <a:rPr lang="en-GB" sz="1050" dirty="0" err="1" smtClean="0"/>
              <a:t>QoQ</a:t>
            </a:r>
            <a:r>
              <a:rPr lang="en-GB" sz="1050" dirty="0" smtClean="0"/>
              <a:t>/-36.6</a:t>
            </a:r>
            <a:r>
              <a:rPr lang="en-GB" sz="1050" dirty="0"/>
              <a:t>% </a:t>
            </a:r>
            <a:r>
              <a:rPr lang="en-GB" sz="1050" dirty="0" err="1"/>
              <a:t>YoY</a:t>
            </a:r>
            <a:r>
              <a:rPr lang="en-GB" sz="1050" dirty="0"/>
              <a:t>.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GB" sz="1050" dirty="0" smtClean="0"/>
              <a:t>Going </a:t>
            </a:r>
            <a:r>
              <a:rPr lang="en-GB" sz="1050" dirty="0"/>
              <a:t>forward, we believe tech players’ profitability could improve, particularly those with strong digital ecosystems, such as GOTO, supported </a:t>
            </a:r>
            <a:r>
              <a:rPr lang="en-GB" sz="1050" dirty="0" smtClean="0"/>
              <a:t>by shifting </a:t>
            </a:r>
            <a:r>
              <a:rPr lang="en-GB" sz="1050" dirty="0"/>
              <a:t>customer behaviour from incentive-oriented to </a:t>
            </a:r>
            <a:r>
              <a:rPr lang="en-GB" sz="1050" dirty="0" smtClean="0"/>
              <a:t>function-inclined, </a:t>
            </a:r>
            <a:r>
              <a:rPr lang="en-GB" sz="1050" dirty="0"/>
              <a:t>as indicated by historical trends. This shift may contribute to further reductions in promotional expenses.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GB" sz="1050" dirty="0" smtClean="0"/>
              <a:t>At </a:t>
            </a:r>
            <a:r>
              <a:rPr lang="en-GB" sz="1050" dirty="0"/>
              <a:t>this stage, we maintain our </a:t>
            </a:r>
            <a:r>
              <a:rPr lang="en-GB" sz="1050" dirty="0" smtClean="0"/>
              <a:t>neutral </a:t>
            </a:r>
            <a:r>
              <a:rPr lang="en-GB" sz="1050" dirty="0"/>
              <a:t>rating on tech stocks, with our pecking order being GOTO &gt; ASSA &gt; BUKA, as we believe GOTO has additional growth catalyst in the form of its </a:t>
            </a:r>
            <a:r>
              <a:rPr lang="en-GB" sz="1050" dirty="0" err="1"/>
              <a:t>fintech</a:t>
            </a:r>
            <a:r>
              <a:rPr lang="en-GB" sz="1050" dirty="0"/>
              <a:t> business, with plans to double its loan book while maintaining 1% NPL. </a:t>
            </a:r>
          </a:p>
        </p:txBody>
      </p:sp>
      <p:sp>
        <p:nvSpPr>
          <p:cNvPr id="12" name="Content Placeholder 8"/>
          <p:cNvSpPr txBox="1">
            <a:spLocks/>
          </p:cNvSpPr>
          <p:nvPr/>
        </p:nvSpPr>
        <p:spPr>
          <a:xfrm>
            <a:off x="534121" y="6552120"/>
            <a:ext cx="5427519" cy="21698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900" i="1" dirty="0"/>
              <a:t>Sources: Company, Bloomberg, SSI Research</a:t>
            </a:r>
          </a:p>
        </p:txBody>
      </p:sp>
      <p:sp>
        <p:nvSpPr>
          <p:cNvPr id="14" name="Content Placeholder 8"/>
          <p:cNvSpPr txBox="1">
            <a:spLocks noGrp="1"/>
          </p:cNvSpPr>
          <p:nvPr>
            <p:ph sz="half" idx="13"/>
          </p:nvPr>
        </p:nvSpPr>
        <p:spPr>
          <a:xfrm>
            <a:off x="527924" y="3547432"/>
            <a:ext cx="5428800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17365D"/>
                </a:solidFill>
              </a:rPr>
              <a:t>Peer </a:t>
            </a:r>
            <a:r>
              <a:rPr lang="en-US" b="1" dirty="0" err="1">
                <a:solidFill>
                  <a:srgbClr val="17365D"/>
                </a:solidFill>
              </a:rPr>
              <a:t>Comparables</a:t>
            </a:r>
            <a:endParaRPr lang="en-US" b="1" dirty="0">
              <a:solidFill>
                <a:srgbClr val="17365D"/>
              </a:solidFill>
            </a:endParaRPr>
          </a:p>
        </p:txBody>
      </p:sp>
      <p:sp>
        <p:nvSpPr>
          <p:cNvPr id="17" name="Content Placeholder 8"/>
          <p:cNvSpPr txBox="1">
            <a:spLocks noGrp="1"/>
          </p:cNvSpPr>
          <p:nvPr>
            <p:ph sz="half" idx="14"/>
          </p:nvPr>
        </p:nvSpPr>
        <p:spPr>
          <a:xfrm>
            <a:off x="6164647" y="3550181"/>
            <a:ext cx="534037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17365D"/>
                </a:solidFill>
              </a:rPr>
              <a:t>YTD Relative Performance vs JCI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xmlns="" id="{D4CC6E2B-BFC7-5F95-BFE1-87FA25173C39}"/>
              </a:ext>
            </a:extLst>
          </p:cNvPr>
          <p:cNvSpPr txBox="1">
            <a:spLocks/>
          </p:cNvSpPr>
          <p:nvPr/>
        </p:nvSpPr>
        <p:spPr>
          <a:xfrm>
            <a:off x="6239775" y="6552120"/>
            <a:ext cx="5427519" cy="21698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900" b="1" i="1" dirty="0">
                <a:ea typeface="Calibri"/>
                <a:cs typeface="Calibri"/>
              </a:rPr>
              <a:t>Analysts: </a:t>
            </a:r>
            <a:r>
              <a:rPr lang="en-US" sz="900" b="1" i="1" dirty="0" err="1" smtClean="0">
                <a:ea typeface="Calibri"/>
                <a:cs typeface="Calibri"/>
              </a:rPr>
              <a:t>Farras</a:t>
            </a:r>
            <a:r>
              <a:rPr lang="en-US" sz="900" b="1" i="1" dirty="0" smtClean="0">
                <a:ea typeface="Calibri"/>
                <a:cs typeface="Calibri"/>
              </a:rPr>
              <a:t> </a:t>
            </a:r>
            <a:r>
              <a:rPr lang="en-US" sz="900" b="1" i="1" dirty="0" err="1" smtClean="0">
                <a:ea typeface="Calibri"/>
                <a:cs typeface="Calibri"/>
              </a:rPr>
              <a:t>Farhan</a:t>
            </a:r>
            <a:r>
              <a:rPr lang="en-US" sz="900" b="1" i="1" dirty="0" smtClean="0">
                <a:ea typeface="Calibri"/>
                <a:cs typeface="Calibri"/>
              </a:rPr>
              <a:t>, Fadhlan Banny</a:t>
            </a:r>
            <a:endParaRPr lang="en-US" sz="900" b="1" i="1" dirty="0"/>
          </a:p>
        </p:txBody>
      </p:sp>
      <p:sp>
        <p:nvSpPr>
          <p:cNvPr id="13" name="Content Placeholder 8"/>
          <p:cNvSpPr txBox="1">
            <a:spLocks noGrp="1"/>
          </p:cNvSpPr>
          <p:nvPr>
            <p:ph sz="half" idx="2"/>
          </p:nvPr>
        </p:nvSpPr>
        <p:spPr>
          <a:xfrm>
            <a:off x="534320" y="734291"/>
            <a:ext cx="5427519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17365D"/>
                </a:solidFill>
              </a:rPr>
              <a:t>Our Take on the Sector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26DCBF2D-AF65-4CBA-8AA8-C12AB9349F01}"/>
              </a:ext>
            </a:extLst>
          </p:cNvPr>
          <p:cNvCxnSpPr/>
          <p:nvPr/>
        </p:nvCxnSpPr>
        <p:spPr>
          <a:xfrm>
            <a:off x="9688513" y="11022013"/>
            <a:ext cx="1295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2D57D969-C2C7-48B9-BE87-41C61B5D5F1F}"/>
              </a:ext>
            </a:extLst>
          </p:cNvPr>
          <p:cNvCxnSpPr/>
          <p:nvPr/>
        </p:nvCxnSpPr>
        <p:spPr>
          <a:xfrm>
            <a:off x="11690350" y="11017250"/>
            <a:ext cx="12382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464550" y="1120107"/>
            <a:ext cx="122396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00000000-0008-0000-0900-000004000000}"/>
              </a:ext>
            </a:extLst>
          </p:cNvPr>
          <p:cNvCxnSpPr/>
          <p:nvPr/>
        </p:nvCxnSpPr>
        <p:spPr>
          <a:xfrm>
            <a:off x="4938307" y="5720585"/>
            <a:ext cx="101917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45707" y="3680749"/>
            <a:ext cx="9722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33649" y="3680749"/>
            <a:ext cx="9722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8"/>
          <p:cNvSpPr txBox="1">
            <a:spLocks noGrp="1"/>
          </p:cNvSpPr>
          <p:nvPr>
            <p:ph sz="half" idx="2"/>
          </p:nvPr>
        </p:nvSpPr>
        <p:spPr>
          <a:xfrm>
            <a:off x="9268510" y="734291"/>
            <a:ext cx="3107267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17365D"/>
                </a:solidFill>
              </a:rPr>
              <a:t>9M24 CM/ </a:t>
            </a:r>
            <a:r>
              <a:rPr lang="en-US" b="1" dirty="0">
                <a:solidFill>
                  <a:srgbClr val="17365D"/>
                </a:solidFill>
              </a:rPr>
              <a:t>SSI &amp; Cons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345707" y="3981450"/>
            <a:ext cx="9722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933649" y="3981450"/>
            <a:ext cx="9722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xmlns="" id="{BB969373-37D3-9CA8-6FB3-B24BEDD05A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765559"/>
              </p:ext>
            </p:extLst>
          </p:nvPr>
        </p:nvGraphicFramePr>
        <p:xfrm>
          <a:off x="614002" y="3821912"/>
          <a:ext cx="5413360" cy="2298413"/>
        </p:xfrm>
        <a:graphic>
          <a:graphicData uri="http://schemas.openxmlformats.org/drawingml/2006/table">
            <a:tbl>
              <a:tblPr/>
              <a:tblGrid>
                <a:gridCol w="590684">
                  <a:extLst>
                    <a:ext uri="{9D8B030D-6E8A-4147-A177-3AD203B41FA5}">
                      <a16:colId xmlns:a16="http://schemas.microsoft.com/office/drawing/2014/main" xmlns="" val="1832985713"/>
                    </a:ext>
                  </a:extLst>
                </a:gridCol>
                <a:gridCol w="471714">
                  <a:extLst>
                    <a:ext uri="{9D8B030D-6E8A-4147-A177-3AD203B41FA5}">
                      <a16:colId xmlns:a16="http://schemas.microsoft.com/office/drawing/2014/main" xmlns="" val="1072214576"/>
                    </a:ext>
                  </a:extLst>
                </a:gridCol>
                <a:gridCol w="561610">
                  <a:extLst>
                    <a:ext uri="{9D8B030D-6E8A-4147-A177-3AD203B41FA5}">
                      <a16:colId xmlns:a16="http://schemas.microsoft.com/office/drawing/2014/main" xmlns="" val="632816947"/>
                    </a:ext>
                  </a:extLst>
                </a:gridCol>
                <a:gridCol w="541336">
                  <a:extLst>
                    <a:ext uri="{9D8B030D-6E8A-4147-A177-3AD203B41FA5}">
                      <a16:colId xmlns:a16="http://schemas.microsoft.com/office/drawing/2014/main" xmlns="" val="824699986"/>
                    </a:ext>
                  </a:extLst>
                </a:gridCol>
                <a:gridCol w="5413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41336">
                  <a:extLst>
                    <a:ext uri="{9D8B030D-6E8A-4147-A177-3AD203B41FA5}">
                      <a16:colId xmlns:a16="http://schemas.microsoft.com/office/drawing/2014/main" xmlns="" val="1936687372"/>
                    </a:ext>
                  </a:extLst>
                </a:gridCol>
                <a:gridCol w="541336">
                  <a:extLst>
                    <a:ext uri="{9D8B030D-6E8A-4147-A177-3AD203B41FA5}">
                      <a16:colId xmlns:a16="http://schemas.microsoft.com/office/drawing/2014/main" xmlns="" val="153864110"/>
                    </a:ext>
                  </a:extLst>
                </a:gridCol>
                <a:gridCol w="541336">
                  <a:extLst>
                    <a:ext uri="{9D8B030D-6E8A-4147-A177-3AD203B41FA5}">
                      <a16:colId xmlns:a16="http://schemas.microsoft.com/office/drawing/2014/main" xmlns="" val="3112041240"/>
                    </a:ext>
                  </a:extLst>
                </a:gridCol>
                <a:gridCol w="541336">
                  <a:extLst>
                    <a:ext uri="{9D8B030D-6E8A-4147-A177-3AD203B41FA5}">
                      <a16:colId xmlns:a16="http://schemas.microsoft.com/office/drawing/2014/main" xmlns="" val="3204399762"/>
                    </a:ext>
                  </a:extLst>
                </a:gridCol>
                <a:gridCol w="541336">
                  <a:extLst>
                    <a:ext uri="{9D8B030D-6E8A-4147-A177-3AD203B41FA5}">
                      <a16:colId xmlns:a16="http://schemas.microsoft.com/office/drawing/2014/main" xmlns="" val="87431796"/>
                    </a:ext>
                  </a:extLst>
                </a:gridCol>
              </a:tblGrid>
              <a:tr h="194792">
                <a:tc>
                  <a:txBody>
                    <a:bodyPr/>
                    <a:lstStyle/>
                    <a:p>
                      <a:pPr algn="l" fontAlgn="b"/>
                      <a:r>
                        <a:rPr lang="en-ID" sz="1100" b="0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D" sz="1100" b="1" i="0" u="none" strike="noStrike" dirty="0">
                        <a:solidFill>
                          <a:srgbClr val="FFFFFF"/>
                        </a:solidFill>
                        <a:effectLst/>
                        <a:highlight>
                          <a:srgbClr val="17365D"/>
                        </a:highlight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Market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Last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Target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2024F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2829737"/>
                  </a:ext>
                </a:extLst>
              </a:tr>
              <a:tr h="369036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Company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Rating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 Cap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Price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Price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Sales</a:t>
                      </a:r>
                      <a:r>
                        <a:rPr lang="en-ID" sz="11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Growth</a:t>
                      </a:r>
                      <a:endParaRPr lang="en-ID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P/Sales</a:t>
                      </a:r>
                      <a:endParaRPr lang="en-ID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EV/Sales</a:t>
                      </a:r>
                      <a:endParaRPr lang="en-ID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Net</a:t>
                      </a:r>
                      <a:r>
                        <a:rPr lang="en-ID" sz="11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Take Rate</a:t>
                      </a:r>
                      <a:endParaRPr lang="en-ID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ROE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457412"/>
                  </a:ext>
                </a:extLst>
              </a:tr>
              <a:tr h="19479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1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Ticker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 (IDR </a:t>
                      </a:r>
                      <a:r>
                        <a:rPr lang="en-ID" sz="1100" b="1" i="0" u="none" strike="noStrike" dirty="0" err="1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Tn</a:t>
                      </a:r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(IDR)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17365D"/>
                          </a:highlight>
                          <a:latin typeface="+mn-lt"/>
                        </a:rPr>
                        <a:t>(IDR)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(x)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(x)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9624972"/>
                  </a:ext>
                </a:extLst>
              </a:tr>
              <a:tr h="3338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GOTO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IJ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BUY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29.8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(3.8)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6809155"/>
                  </a:ext>
                </a:extLst>
              </a:tr>
              <a:tr h="3338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BELI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IJ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59.4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(40.9)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8250324"/>
                  </a:ext>
                </a:extLst>
              </a:tr>
              <a:tr h="3338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BUKA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IJ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SELL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(0.7)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9490339"/>
                  </a:ext>
                </a:extLst>
              </a:tr>
              <a:tr h="3338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ASSA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IJ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BUY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327539"/>
                  </a:ext>
                </a:extLst>
              </a:tr>
              <a:tr h="2045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Sector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150.6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(17.6)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13635370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3505200" y="3929840"/>
            <a:ext cx="901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933649" y="3929840"/>
            <a:ext cx="9722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697188"/>
              </p:ext>
            </p:extLst>
          </p:nvPr>
        </p:nvGraphicFramePr>
        <p:xfrm>
          <a:off x="6239775" y="1048787"/>
          <a:ext cx="2808975" cy="2274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5498218"/>
              </p:ext>
            </p:extLst>
          </p:nvPr>
        </p:nvGraphicFramePr>
        <p:xfrm>
          <a:off x="8987611" y="1140645"/>
          <a:ext cx="2679683" cy="2182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6" name="Content Placeholder 8"/>
          <p:cNvSpPr txBox="1">
            <a:spLocks noGrp="1"/>
          </p:cNvSpPr>
          <p:nvPr>
            <p:ph sz="half" idx="2"/>
          </p:nvPr>
        </p:nvSpPr>
        <p:spPr>
          <a:xfrm>
            <a:off x="6272891" y="734291"/>
            <a:ext cx="3107267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17365D"/>
                </a:solidFill>
              </a:rPr>
              <a:t>9M24 Revenue </a:t>
            </a:r>
            <a:r>
              <a:rPr lang="en-US" b="1" dirty="0">
                <a:solidFill>
                  <a:srgbClr val="17365D"/>
                </a:solidFill>
              </a:rPr>
              <a:t>/ SSI &amp; Cons</a:t>
            </a:r>
          </a:p>
        </p:txBody>
      </p:sp>
      <p:graphicFrame>
        <p:nvGraphicFramePr>
          <p:cNvPr id="37" name="Chart 36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729355"/>
              </p:ext>
            </p:extLst>
          </p:nvPr>
        </p:nvGraphicFramePr>
        <p:xfrm>
          <a:off x="6272890" y="3822184"/>
          <a:ext cx="5490485" cy="2563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1" name="Straight Arrow Connector 30"/>
          <p:cNvCxnSpPr/>
          <p:nvPr/>
        </p:nvCxnSpPr>
        <p:spPr>
          <a:xfrm>
            <a:off x="9195701" y="3323238"/>
            <a:ext cx="2361299" cy="0"/>
          </a:xfrm>
          <a:prstGeom prst="straightConnector1">
            <a:avLst/>
          </a:prstGeom>
          <a:ln>
            <a:solidFill>
              <a:sysClr val="windowText" lastClr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5"/>
          <p:cNvSpPr txBox="1"/>
          <p:nvPr/>
        </p:nvSpPr>
        <p:spPr>
          <a:xfrm>
            <a:off x="9093193" y="3330041"/>
            <a:ext cx="894863" cy="1813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Above</a:t>
            </a:r>
          </a:p>
        </p:txBody>
      </p:sp>
      <p:sp>
        <p:nvSpPr>
          <p:cNvPr id="39" name="TextBox 6"/>
          <p:cNvSpPr txBox="1"/>
          <p:nvPr/>
        </p:nvSpPr>
        <p:spPr>
          <a:xfrm>
            <a:off x="11129862" y="3349091"/>
            <a:ext cx="894863" cy="1813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Below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554101" y="3323238"/>
            <a:ext cx="2361299" cy="0"/>
          </a:xfrm>
          <a:prstGeom prst="straightConnector1">
            <a:avLst/>
          </a:prstGeom>
          <a:ln>
            <a:solidFill>
              <a:sysClr val="windowText" lastClr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5"/>
          <p:cNvSpPr txBox="1"/>
          <p:nvPr/>
        </p:nvSpPr>
        <p:spPr>
          <a:xfrm>
            <a:off x="6445243" y="3330041"/>
            <a:ext cx="894863" cy="1813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/>
              <a:t>Above</a:t>
            </a:r>
          </a:p>
        </p:txBody>
      </p:sp>
      <p:sp>
        <p:nvSpPr>
          <p:cNvPr id="42" name="TextBox 6"/>
          <p:cNvSpPr txBox="1"/>
          <p:nvPr/>
        </p:nvSpPr>
        <p:spPr>
          <a:xfrm>
            <a:off x="8488262" y="3349091"/>
            <a:ext cx="894863" cy="1813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Below</a:t>
            </a:r>
          </a:p>
        </p:txBody>
      </p:sp>
    </p:spTree>
    <p:extLst>
      <p:ext uri="{BB962C8B-B14F-4D97-AF65-F5344CB8AC3E}">
        <p14:creationId xmlns:p14="http://schemas.microsoft.com/office/powerpoint/2010/main" val="258422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2924</TotalTime>
  <Words>400</Words>
  <Application>Microsoft Office PowerPoint</Application>
  <PresentationFormat>Widescreen</PresentationFormat>
  <Paragraphs>92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Custom Design</vt:lpstr>
      <vt:lpstr>1_Custom Design</vt:lpstr>
      <vt:lpstr>Tech: 9M24 Results Round-up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Microsoft account</cp:lastModifiedBy>
  <cp:revision>429</cp:revision>
  <dcterms:created xsi:type="dcterms:W3CDTF">2024-03-04T04:36:48Z</dcterms:created>
  <dcterms:modified xsi:type="dcterms:W3CDTF">2024-11-18T09:34:42Z</dcterms:modified>
</cp:coreProperties>
</file>