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EF3"/>
    <a:srgbClr val="1736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94660"/>
  </p:normalViewPr>
  <p:slideViewPr>
    <p:cSldViewPr snapToGrid="0">
      <p:cViewPr>
        <p:scale>
          <a:sx n="100" d="100"/>
          <a:sy n="100" d="100"/>
        </p:scale>
        <p:origin x="72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rhan, Farras" userId="cd7c75ea-7d21-4fe3-b867-9d5c9643d727" providerId="ADAL" clId="{BA197519-E0B1-48CC-87D7-315DD1E2E2EA}"/>
    <pc:docChg chg="custSel modSld">
      <pc:chgData name="Farhan, Farras" userId="cd7c75ea-7d21-4fe3-b867-9d5c9643d727" providerId="ADAL" clId="{BA197519-E0B1-48CC-87D7-315DD1E2E2EA}" dt="2024-07-26T10:08:00.409" v="213" actId="20577"/>
      <pc:docMkLst>
        <pc:docMk/>
      </pc:docMkLst>
      <pc:sldChg chg="modSp mod">
        <pc:chgData name="Farhan, Farras" userId="cd7c75ea-7d21-4fe3-b867-9d5c9643d727" providerId="ADAL" clId="{BA197519-E0B1-48CC-87D7-315DD1E2E2EA}" dt="2024-07-26T10:08:00.409" v="213" actId="20577"/>
        <pc:sldMkLst>
          <pc:docMk/>
          <pc:sldMk cId="138396599" sldId="257"/>
        </pc:sldMkLst>
        <pc:spChg chg="mod">
          <ac:chgData name="Farhan, Farras" userId="cd7c75ea-7d21-4fe3-b867-9d5c9643d727" providerId="ADAL" clId="{BA197519-E0B1-48CC-87D7-315DD1E2E2EA}" dt="2024-07-26T10:08:00.409" v="213" actId="20577"/>
          <ac:spMkLst>
            <pc:docMk/>
            <pc:sldMk cId="138396599" sldId="257"/>
            <ac:spMk id="18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loomberg\Downloads\SNAPSHOT_Template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ifs.star.id\Research\Research\Hernanda\Weekly\SNAPSHOT_Template%20(1)%20(1)%20(Autosaved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d-ID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680370833645027E-2"/>
          <c:y val="9.7222222222222224E-2"/>
          <c:w val="0.89094018402506558"/>
          <c:h val="0.6725007681025836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Coal!$I$41</c:f>
              <c:strCache>
                <c:ptCount val="1"/>
                <c:pt idx="0">
                  <c:v>Domestic</c:v>
                </c:pt>
              </c:strCache>
            </c:strRef>
          </c:tx>
          <c:spPr>
            <a:solidFill>
              <a:srgbClr val="17365D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17365D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Coal!$H$42:$H$48</c:f>
              <c:strCache>
                <c:ptCount val="7"/>
                <c:pt idx="0">
                  <c:v>ITMG</c:v>
                </c:pt>
                <c:pt idx="1">
                  <c:v>PTBA</c:v>
                </c:pt>
                <c:pt idx="2">
                  <c:v>ADRO</c:v>
                </c:pt>
                <c:pt idx="3">
                  <c:v>BUMI</c:v>
                </c:pt>
                <c:pt idx="4">
                  <c:v>INDY*</c:v>
                </c:pt>
                <c:pt idx="5">
                  <c:v>UNTR</c:v>
                </c:pt>
                <c:pt idx="6">
                  <c:v>HRUM</c:v>
                </c:pt>
              </c:strCache>
            </c:strRef>
          </c:cat>
          <c:val>
            <c:numRef>
              <c:f>Coal!$I$42:$I$48</c:f>
              <c:numCache>
                <c:formatCode>0</c:formatCode>
                <c:ptCount val="7"/>
                <c:pt idx="0">
                  <c:v>22.549193948944989</c:v>
                </c:pt>
                <c:pt idx="1">
                  <c:v>49.984893060617033</c:v>
                </c:pt>
                <c:pt idx="2">
                  <c:v>21.111839624733854</c:v>
                </c:pt>
                <c:pt idx="3">
                  <c:v>26.976209989128115</c:v>
                </c:pt>
                <c:pt idx="4">
                  <c:v>25.023614159498347</c:v>
                </c:pt>
                <c:pt idx="5">
                  <c:v>6.4323255344780765</c:v>
                </c:pt>
                <c:pt idx="6">
                  <c:v>3.7205886325615776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ED-46AD-B2D8-7482D59F60A3}"/>
            </c:ext>
          </c:extLst>
        </c:ser>
        <c:ser>
          <c:idx val="1"/>
          <c:order val="1"/>
          <c:tx>
            <c:strRef>
              <c:f>Coal!$J$41</c:f>
              <c:strCache>
                <c:ptCount val="1"/>
                <c:pt idx="0">
                  <c:v>Export</c:v>
                </c:pt>
              </c:strCache>
            </c:strRef>
          </c:tx>
          <c:spPr>
            <a:solidFill>
              <a:srgbClr val="A6A6A6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A6A6A6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Coal!$H$42:$H$48</c:f>
              <c:strCache>
                <c:ptCount val="7"/>
                <c:pt idx="0">
                  <c:v>ITMG</c:v>
                </c:pt>
                <c:pt idx="1">
                  <c:v>PTBA</c:v>
                </c:pt>
                <c:pt idx="2">
                  <c:v>ADRO</c:v>
                </c:pt>
                <c:pt idx="3">
                  <c:v>BUMI</c:v>
                </c:pt>
                <c:pt idx="4">
                  <c:v>INDY*</c:v>
                </c:pt>
                <c:pt idx="5">
                  <c:v>UNTR</c:v>
                </c:pt>
                <c:pt idx="6">
                  <c:v>HRUM</c:v>
                </c:pt>
              </c:strCache>
            </c:strRef>
          </c:cat>
          <c:val>
            <c:numRef>
              <c:f>Coal!$J$42:$J$48</c:f>
              <c:numCache>
                <c:formatCode>0</c:formatCode>
                <c:ptCount val="7"/>
                <c:pt idx="0">
                  <c:v>77.450806051055011</c:v>
                </c:pt>
                <c:pt idx="1">
                  <c:v>50.015106939382967</c:v>
                </c:pt>
                <c:pt idx="2">
                  <c:v>77.264252683640876</c:v>
                </c:pt>
                <c:pt idx="3">
                  <c:v>66.48851327276148</c:v>
                </c:pt>
                <c:pt idx="4">
                  <c:v>66.925164436468194</c:v>
                </c:pt>
                <c:pt idx="5">
                  <c:v>19.296976603434231</c:v>
                </c:pt>
                <c:pt idx="6">
                  <c:v>58.309721736763706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ED-46AD-B2D8-7482D59F60A3}"/>
            </c:ext>
          </c:extLst>
        </c:ser>
        <c:ser>
          <c:idx val="2"/>
          <c:order val="2"/>
          <c:tx>
            <c:strRef>
              <c:f>Coal!$K$41</c:f>
              <c:strCache>
                <c:ptCount val="1"/>
                <c:pt idx="0">
                  <c:v>Mining Services</c:v>
                </c:pt>
              </c:strCache>
            </c:strRef>
          </c:tx>
          <c:spPr>
            <a:solidFill>
              <a:srgbClr val="AB964B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3ED-46AD-B2D8-7482D59F60A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3ED-46AD-B2D8-7482D59F60A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3ED-46AD-B2D8-7482D59F60A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3ED-46AD-B2D8-7482D59F60A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3ED-46AD-B2D8-7482D59F60A3}"/>
                </c:ext>
              </c:extLst>
            </c:dLbl>
            <c:dLbl>
              <c:idx val="6"/>
              <c:layout>
                <c:manualLayout>
                  <c:x val="0"/>
                  <c:y val="-6.944444444444444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3ED-46AD-B2D8-7482D59F60A3}"/>
                </c:ext>
              </c:extLst>
            </c:dLbl>
            <c:spPr>
              <a:solidFill>
                <a:srgbClr val="AB964B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Coal!$H$42:$H$48</c:f>
              <c:strCache>
                <c:ptCount val="7"/>
                <c:pt idx="0">
                  <c:v>ITMG</c:v>
                </c:pt>
                <c:pt idx="1">
                  <c:v>PTBA</c:v>
                </c:pt>
                <c:pt idx="2">
                  <c:v>ADRO</c:v>
                </c:pt>
                <c:pt idx="3">
                  <c:v>BUMI</c:v>
                </c:pt>
                <c:pt idx="4">
                  <c:v>INDY*</c:v>
                </c:pt>
                <c:pt idx="5">
                  <c:v>UNTR</c:v>
                </c:pt>
                <c:pt idx="6">
                  <c:v>HRUM</c:v>
                </c:pt>
              </c:strCache>
            </c:strRef>
          </c:cat>
          <c:val>
            <c:numRef>
              <c:f>Coal!$K$42:$K$48</c:f>
              <c:numCache>
                <c:formatCode>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41.171371220222085</c:v>
                </c:pt>
                <c:pt idx="6">
                  <c:v>1.3766493763961911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3ED-46AD-B2D8-7482D59F60A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85284536"/>
        <c:axId val="485287672"/>
      </c:barChart>
      <c:catAx>
        <c:axId val="4852845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D"/>
                  <a:t>(%)</a:t>
                </a:r>
              </a:p>
            </c:rich>
          </c:tx>
          <c:layout>
            <c:manualLayout>
              <c:xMode val="edge"/>
              <c:yMode val="edge"/>
              <c:x val="1.089658723793655E-2"/>
              <c:y val="4.2585301837270084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5287672"/>
        <c:crosses val="autoZero"/>
        <c:auto val="1"/>
        <c:lblAlgn val="ctr"/>
        <c:lblOffset val="100"/>
        <c:noMultiLvlLbl val="0"/>
      </c:catAx>
      <c:valAx>
        <c:axId val="485287672"/>
        <c:scaling>
          <c:orientation val="minMax"/>
          <c:max val="100"/>
        </c:scaling>
        <c:delete val="0"/>
        <c:axPos val="l"/>
        <c:numFmt formatCode="0" sourceLinked="0"/>
        <c:majorTickMark val="in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5284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217338786755932"/>
          <c:y val="0.91226664657039802"/>
          <c:w val="0.39565322426488142"/>
          <c:h val="8.28252262279496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d-ID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520084831021968E-2"/>
          <c:y val="0.1111111111111111"/>
          <c:w val="0.90092448772678346"/>
          <c:h val="0.7670217264508603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17365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Coal!$C$10:$C$17</c:f>
              <c:strCache>
                <c:ptCount val="8"/>
                <c:pt idx="0">
                  <c:v>6-Sep-24</c:v>
                </c:pt>
                <c:pt idx="1">
                  <c:v>5-Sep-24</c:v>
                </c:pt>
                <c:pt idx="2">
                  <c:v>4-Sep-24</c:v>
                </c:pt>
                <c:pt idx="3">
                  <c:v>3-Sep-24</c:v>
                </c:pt>
                <c:pt idx="4">
                  <c:v>2-Sep-24</c:v>
                </c:pt>
                <c:pt idx="5">
                  <c:v>1W-AVG.</c:v>
                </c:pt>
                <c:pt idx="6">
                  <c:v>1M-AVG</c:v>
                </c:pt>
                <c:pt idx="7">
                  <c:v>YTD</c:v>
                </c:pt>
              </c:strCache>
            </c:strRef>
          </c:cat>
          <c:val>
            <c:numRef>
              <c:f>Coal!$D$10:$D$17</c:f>
              <c:numCache>
                <c:formatCode>_(* #,##0.0_);_(* \(#,##0.0\);_(* "-"??_);_(@_)</c:formatCode>
                <c:ptCount val="8"/>
                <c:pt idx="0">
                  <c:v>141</c:v>
                </c:pt>
                <c:pt idx="1">
                  <c:v>140.5</c:v>
                </c:pt>
                <c:pt idx="2">
                  <c:v>139.4</c:v>
                </c:pt>
                <c:pt idx="3">
                  <c:v>142.1</c:v>
                </c:pt>
                <c:pt idx="4">
                  <c:v>145</c:v>
                </c:pt>
                <c:pt idx="5">
                  <c:v>141.6</c:v>
                </c:pt>
                <c:pt idx="6">
                  <c:v>146.47708333333335</c:v>
                </c:pt>
                <c:pt idx="7">
                  <c:v>135.04634831460677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86-4DAA-B097-BB5B1CD439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5281400"/>
        <c:axId val="485279048"/>
      </c:barChart>
      <c:catAx>
        <c:axId val="4852814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pPr>
                <a:r>
                  <a:rPr lang="en-ID"/>
                  <a:t>(USD/Ton)</a:t>
                </a:r>
              </a:p>
            </c:rich>
          </c:tx>
          <c:layout>
            <c:manualLayout>
              <c:xMode val="edge"/>
              <c:yMode val="edge"/>
              <c:x val="1.4361329833770733E-3"/>
              <c:y val="3.6803732866725154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en-US"/>
          </a:p>
        </c:txPr>
        <c:crossAx val="485279048"/>
        <c:crosses val="autoZero"/>
        <c:auto val="1"/>
        <c:lblAlgn val="ctr"/>
        <c:lblOffset val="100"/>
        <c:noMultiLvlLbl val="0"/>
      </c:catAx>
      <c:valAx>
        <c:axId val="485279048"/>
        <c:scaling>
          <c:orientation val="minMax"/>
          <c:min val="131"/>
        </c:scaling>
        <c:delete val="0"/>
        <c:axPos val="l"/>
        <c:numFmt formatCode="#,##0" sourceLinked="0"/>
        <c:majorTickMark val="out"/>
        <c:minorTickMark val="none"/>
        <c:tickLblPos val="nextTo"/>
        <c:spPr>
          <a:noFill/>
          <a:ln>
            <a:solidFill>
              <a:sysClr val="windowText" lastClr="00000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pPr>
            <a:endParaRPr lang="en-US"/>
          </a:p>
        </c:txPr>
        <c:crossAx val="485281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2284F-A786-422E-8D3B-68AC6B3F7896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9A42D-0918-4533-B549-7205887EB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28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2284F-A786-422E-8D3B-68AC6B3F7896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9A42D-0918-4533-B549-7205887EB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050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2284F-A786-422E-8D3B-68AC6B3F7896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9A42D-0918-4533-B549-7205887EB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558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206" y="250824"/>
            <a:ext cx="10966021" cy="445367"/>
          </a:xfrm>
        </p:spPr>
        <p:txBody>
          <a:bodyPr>
            <a:normAutofit/>
          </a:bodyPr>
          <a:lstStyle>
            <a:lvl1pPr algn="just">
              <a:defRPr sz="2000" b="1">
                <a:solidFill>
                  <a:srgbClr val="17365D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97" y="713789"/>
            <a:ext cx="5417129" cy="2663256"/>
          </a:xfrm>
        </p:spPr>
        <p:txBody>
          <a:bodyPr>
            <a:normAutofit/>
          </a:bodyPr>
          <a:lstStyle>
            <a:lvl1pPr marL="228600" indent="-228600">
              <a:buFont typeface="Wingdings" panose="05000000000000000000" pitchFamily="2" charset="2"/>
              <a:buChar char="§"/>
              <a:defRPr sz="1600">
                <a:latin typeface="+mn-lt"/>
              </a:defRPr>
            </a:lvl1pPr>
            <a:lvl2pPr marL="685800" indent="-228600">
              <a:buFont typeface="Wingdings" panose="05000000000000000000" pitchFamily="2" charset="2"/>
              <a:buChar char="§"/>
              <a:defRPr sz="1600">
                <a:latin typeface="+mn-lt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600">
                <a:latin typeface="+mn-lt"/>
              </a:defRPr>
            </a:lvl3pPr>
            <a:lvl4pPr marL="1600200" indent="-228600">
              <a:buFont typeface="Wingdings" panose="05000000000000000000" pitchFamily="2" charset="2"/>
              <a:buChar char="§"/>
              <a:defRPr sz="1600">
                <a:latin typeface="+mn-lt"/>
              </a:defRPr>
            </a:lvl4pPr>
            <a:lvl5pPr marL="2057400" indent="-228600">
              <a:buFont typeface="Wingdings" panose="05000000000000000000" pitchFamily="2" charset="2"/>
              <a:buChar char="§"/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693006"/>
            <a:ext cx="5427519" cy="2684039"/>
          </a:xfrm>
        </p:spPr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§"/>
              <a:defRPr sz="1600"/>
            </a:lvl1pPr>
            <a:lvl2pPr marL="800100" indent="-342900">
              <a:buFont typeface="Wingdings" panose="05000000000000000000" pitchFamily="2" charset="2"/>
              <a:buChar char="§"/>
              <a:defRPr sz="1600"/>
            </a:lvl2pPr>
            <a:lvl3pPr marL="1257300" indent="-342900">
              <a:buFont typeface="Wingdings" panose="05000000000000000000" pitchFamily="2" charset="2"/>
              <a:buChar char="§"/>
              <a:defRPr sz="1600"/>
            </a:lvl3pPr>
            <a:lvl4pPr marL="1714500" indent="-342900">
              <a:buFont typeface="Wingdings" panose="05000000000000000000" pitchFamily="2" charset="2"/>
              <a:buChar char="§"/>
              <a:defRPr sz="1600"/>
            </a:lvl4pPr>
            <a:lvl5pPr marL="2171700" indent="-342900">
              <a:buFont typeface="Wingdings" panose="05000000000000000000" pitchFamily="2" charset="2"/>
              <a:buChar char="§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566670" y="218941"/>
            <a:ext cx="10998558" cy="12879"/>
          </a:xfrm>
          <a:prstGeom prst="line">
            <a:avLst/>
          </a:prstGeom>
          <a:ln w="19050">
            <a:solidFill>
              <a:srgbClr val="1736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V="1">
            <a:off x="583987" y="693462"/>
            <a:ext cx="10998558" cy="12879"/>
          </a:xfrm>
          <a:prstGeom prst="line">
            <a:avLst/>
          </a:prstGeom>
          <a:ln w="19050">
            <a:solidFill>
              <a:srgbClr val="1736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10276609" y="218942"/>
            <a:ext cx="1288618" cy="477250"/>
          </a:xfrm>
          <a:prstGeom prst="rect">
            <a:avLst/>
          </a:prstGeom>
          <a:solidFill>
            <a:srgbClr val="17365D"/>
          </a:solidFill>
          <a:ln>
            <a:solidFill>
              <a:srgbClr val="1736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2117" y="113318"/>
            <a:ext cx="1321155" cy="570186"/>
          </a:xfrm>
          <a:prstGeom prst="rect">
            <a:avLst/>
          </a:prstGeom>
        </p:spPr>
      </p:pic>
      <p:sp>
        <p:nvSpPr>
          <p:cNvPr id="13" name="Content Placeholder 2"/>
          <p:cNvSpPr>
            <a:spLocks noGrp="1"/>
          </p:cNvSpPr>
          <p:nvPr>
            <p:ph sz="half" idx="13"/>
          </p:nvPr>
        </p:nvSpPr>
        <p:spPr>
          <a:xfrm>
            <a:off x="616524" y="3533243"/>
            <a:ext cx="5410202" cy="2732475"/>
          </a:xfrm>
        </p:spPr>
        <p:txBody>
          <a:bodyPr>
            <a:normAutofit/>
          </a:bodyPr>
          <a:lstStyle>
            <a:lvl1pPr marL="228600" indent="-228600">
              <a:buFont typeface="Wingdings" panose="05000000000000000000" pitchFamily="2" charset="2"/>
              <a:buChar char="§"/>
              <a:defRPr sz="1600">
                <a:latin typeface="+mn-lt"/>
              </a:defRPr>
            </a:lvl1pPr>
            <a:lvl2pPr marL="685800" indent="-228600">
              <a:buFont typeface="Wingdings" panose="05000000000000000000" pitchFamily="2" charset="2"/>
              <a:buChar char="§"/>
              <a:defRPr sz="1600">
                <a:latin typeface="+mn-lt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600">
                <a:latin typeface="+mn-lt"/>
              </a:defRPr>
            </a:lvl3pPr>
            <a:lvl4pPr marL="1600200" indent="-228600">
              <a:buFont typeface="Wingdings" panose="05000000000000000000" pitchFamily="2" charset="2"/>
              <a:buChar char="§"/>
              <a:defRPr sz="1600">
                <a:latin typeface="+mn-lt"/>
              </a:defRPr>
            </a:lvl4pPr>
            <a:lvl5pPr marL="2057400" indent="-228600">
              <a:buFont typeface="Wingdings" panose="05000000000000000000" pitchFamily="2" charset="2"/>
              <a:buChar char="§"/>
              <a:defRPr sz="16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4"/>
          </p:nvPr>
        </p:nvSpPr>
        <p:spPr>
          <a:xfrm>
            <a:off x="6172200" y="3533244"/>
            <a:ext cx="5427519" cy="2732474"/>
          </a:xfrm>
        </p:spPr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§"/>
              <a:defRPr sz="1600"/>
            </a:lvl1pPr>
            <a:lvl2pPr marL="800100" indent="-342900">
              <a:buFont typeface="Wingdings" panose="05000000000000000000" pitchFamily="2" charset="2"/>
              <a:buChar char="§"/>
              <a:defRPr sz="1600"/>
            </a:lvl2pPr>
            <a:lvl3pPr marL="1257300" indent="-342900">
              <a:buFont typeface="Wingdings" panose="05000000000000000000" pitchFamily="2" charset="2"/>
              <a:buChar char="§"/>
              <a:defRPr sz="1600"/>
            </a:lvl3pPr>
            <a:lvl4pPr marL="1714500" indent="-342900">
              <a:buFont typeface="Wingdings" panose="05000000000000000000" pitchFamily="2" charset="2"/>
              <a:buChar char="§"/>
              <a:defRPr sz="1600"/>
            </a:lvl4pPr>
            <a:lvl5pPr marL="2171700" indent="-342900">
              <a:buFont typeface="Wingdings" panose="05000000000000000000" pitchFamily="2" charset="2"/>
              <a:buChar char="§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 flipV="1">
            <a:off x="625551" y="6481196"/>
            <a:ext cx="10998558" cy="12879"/>
          </a:xfrm>
          <a:prstGeom prst="line">
            <a:avLst/>
          </a:prstGeom>
          <a:ln w="19050">
            <a:solidFill>
              <a:srgbClr val="17365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6212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2284F-A786-422E-8D3B-68AC6B3F7896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9A42D-0918-4533-B549-7205887EB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527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2284F-A786-422E-8D3B-68AC6B3F7896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9A42D-0918-4533-B549-7205887EB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3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2284F-A786-422E-8D3B-68AC6B3F7896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9A42D-0918-4533-B549-7205887EB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877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2284F-A786-422E-8D3B-68AC6B3F7896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9A42D-0918-4533-B549-7205887EB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801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2284F-A786-422E-8D3B-68AC6B3F7896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9A42D-0918-4533-B549-7205887EB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15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2284F-A786-422E-8D3B-68AC6B3F7896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9A42D-0918-4533-B549-7205887EB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338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2284F-A786-422E-8D3B-68AC6B3F7896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9A42D-0918-4533-B549-7205887EB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100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2284F-A786-422E-8D3B-68AC6B3F7896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9A42D-0918-4533-B549-7205887EB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6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2284F-A786-422E-8D3B-68AC6B3F7896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9A42D-0918-4533-B549-7205887EB4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196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 txBox="1">
            <a:spLocks noGrp="1"/>
          </p:cNvSpPr>
          <p:nvPr>
            <p:ph sz="half" idx="2"/>
          </p:nvPr>
        </p:nvSpPr>
        <p:spPr>
          <a:xfrm>
            <a:off x="6137708" y="696191"/>
            <a:ext cx="5427519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17365D"/>
                </a:solidFill>
              </a:rPr>
              <a:t>Peer </a:t>
            </a:r>
            <a:r>
              <a:rPr lang="en-US" b="1" dirty="0" err="1">
                <a:solidFill>
                  <a:srgbClr val="17365D"/>
                </a:solidFill>
              </a:rPr>
              <a:t>Comparables</a:t>
            </a:r>
            <a:endParaRPr lang="en-US" b="1" dirty="0">
              <a:solidFill>
                <a:srgbClr val="17365D"/>
              </a:solidFill>
            </a:endParaRPr>
          </a:p>
        </p:txBody>
      </p:sp>
      <p:sp>
        <p:nvSpPr>
          <p:cNvPr id="12" name="Content Placeholder 8"/>
          <p:cNvSpPr txBox="1">
            <a:spLocks/>
          </p:cNvSpPr>
          <p:nvPr/>
        </p:nvSpPr>
        <p:spPr>
          <a:xfrm>
            <a:off x="534121" y="6515544"/>
            <a:ext cx="5427519" cy="216982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US" sz="900" i="1" dirty="0"/>
              <a:t>Sources: Companies, Bloomberg, SSI Research</a:t>
            </a:r>
          </a:p>
        </p:txBody>
      </p:sp>
      <p:sp>
        <p:nvSpPr>
          <p:cNvPr id="14" name="Content Placeholder 8"/>
          <p:cNvSpPr txBox="1">
            <a:spLocks noGrp="1"/>
          </p:cNvSpPr>
          <p:nvPr>
            <p:ph sz="half" idx="13"/>
          </p:nvPr>
        </p:nvSpPr>
        <p:spPr>
          <a:xfrm>
            <a:off x="528170" y="3597668"/>
            <a:ext cx="5428800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17365D"/>
                </a:solidFill>
              </a:rPr>
              <a:t>Recent Catalysts Driving the Price</a:t>
            </a:r>
          </a:p>
        </p:txBody>
      </p:sp>
      <p:sp>
        <p:nvSpPr>
          <p:cNvPr id="17" name="Content Placeholder 8"/>
          <p:cNvSpPr txBox="1">
            <a:spLocks noGrp="1"/>
          </p:cNvSpPr>
          <p:nvPr>
            <p:ph sz="half" idx="14"/>
          </p:nvPr>
        </p:nvSpPr>
        <p:spPr>
          <a:xfrm>
            <a:off x="533512" y="696191"/>
            <a:ext cx="5694415" cy="31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17365D"/>
                </a:solidFill>
              </a:rPr>
              <a:t>Price Chart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14339BC7-A791-A0DB-EC84-3484E4FF6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235" y="250824"/>
            <a:ext cx="10966021" cy="445367"/>
          </a:xfrm>
        </p:spPr>
        <p:txBody>
          <a:bodyPr/>
          <a:lstStyle/>
          <a:p>
            <a:r>
              <a:rPr lang="en-GB" dirty="0"/>
              <a:t>Coal Weekly (09 September 2024): USD 142/ton (-2.2% </a:t>
            </a:r>
            <a:r>
              <a:rPr lang="en-GB" dirty="0" err="1"/>
              <a:t>WoW</a:t>
            </a:r>
            <a:r>
              <a:rPr lang="en-GB" dirty="0"/>
              <a:t>)</a:t>
            </a:r>
            <a:endParaRPr lang="en-ID" dirty="0"/>
          </a:p>
        </p:txBody>
      </p:sp>
      <p:sp>
        <p:nvSpPr>
          <p:cNvPr id="16" name="Content Placeholder 8">
            <a:extLst>
              <a:ext uri="{FF2B5EF4-FFF2-40B4-BE49-F238E27FC236}">
                <a16:creationId xmlns:a16="http://schemas.microsoft.com/office/drawing/2014/main" id="{84EC7F98-72CF-E5D6-CE19-BBB486941418}"/>
              </a:ext>
            </a:extLst>
          </p:cNvPr>
          <p:cNvSpPr txBox="1">
            <a:spLocks/>
          </p:cNvSpPr>
          <p:nvPr/>
        </p:nvSpPr>
        <p:spPr>
          <a:xfrm>
            <a:off x="6226608" y="6523069"/>
            <a:ext cx="5427519" cy="244682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Wingdings" panose="05000000000000000000" pitchFamily="2" charset="2"/>
              <a:buNone/>
            </a:pPr>
            <a:r>
              <a:rPr lang="en-US" sz="1100" b="1" i="1" dirty="0"/>
              <a:t>Analysts: Farras Farhan, Hernanda Cahyo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6506" y="3911600"/>
            <a:ext cx="5512344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GB" sz="1100" dirty="0"/>
              <a:t>Between 02 – 06 September 2024, coal prices averaged USD 141.6 (-2.2% WoW) as the global coal market faced increasing pressure due to various challenges.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GB" sz="1100" dirty="0"/>
              <a:t>With European coal consumption falling 8% year-on-year, global demand continued to weaken as the world is shifting to renewable energy. In Asia, coal imports fell 5%, partly due to the 4.2% rise in China’s 2Q24 domestic coal production. India’s plans to reduce coal usage by 10% over two years and Indonesia’s 2% potential export tax hike are also weighing on the market. In addition, industrial output in the US and Europe dropped 2.5% and 1.8%, reducing energy demand and further pressuring coal prices. </a:t>
            </a:r>
          </a:p>
          <a:p>
            <a:pPr marL="285750" indent="-285750" algn="just"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en-GB" sz="1100" dirty="0"/>
              <a:t>Given ongoing concerns about potential global economic slowdown and decreased world demand, we maintain our FY24 coal price forecast at USD 130/ton (YTD: USD 135.0/ton). Stock-wise, we prefer ADRO with TP of IDR 3,600 (FY24 P/E of 5.1x) as our top pick, primarily due to its green </a:t>
            </a:r>
            <a:r>
              <a:rPr lang="en-GB" sz="1100" dirty="0" err="1"/>
              <a:t>aluminum</a:t>
            </a:r>
            <a:r>
              <a:rPr lang="en-GB" sz="1100" dirty="0"/>
              <a:t> project set to commence in 2025.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D7D5140-43DB-0BDD-9662-39AA77077083}"/>
              </a:ext>
            </a:extLst>
          </p:cNvPr>
          <p:cNvCxnSpPr/>
          <p:nvPr/>
        </p:nvCxnSpPr>
        <p:spPr>
          <a:xfrm>
            <a:off x="6253163" y="5295900"/>
            <a:ext cx="115252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EB6E68C-B9DA-4675-876D-7A9CABBB7710}"/>
              </a:ext>
            </a:extLst>
          </p:cNvPr>
          <p:cNvCxnSpPr/>
          <p:nvPr/>
        </p:nvCxnSpPr>
        <p:spPr>
          <a:xfrm>
            <a:off x="8091488" y="5295900"/>
            <a:ext cx="1152525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8">
            <a:extLst>
              <a:ext uri="{FF2B5EF4-FFF2-40B4-BE49-F238E27FC236}">
                <a16:creationId xmlns:a16="http://schemas.microsoft.com/office/drawing/2014/main" id="{DCA6B68E-9491-6D6F-864A-0931D8339C83}"/>
              </a:ext>
            </a:extLst>
          </p:cNvPr>
          <p:cNvSpPr txBox="1">
            <a:spLocks/>
          </p:cNvSpPr>
          <p:nvPr/>
        </p:nvSpPr>
        <p:spPr>
          <a:xfrm>
            <a:off x="6143233" y="3597668"/>
            <a:ext cx="5427519" cy="313932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US" b="1" dirty="0">
                <a:solidFill>
                  <a:srgbClr val="17365D"/>
                </a:solidFill>
              </a:rPr>
              <a:t>Coal Revenue Contribution, by Company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5C8796B-D459-7B74-946E-E516A70E58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023891"/>
              </p:ext>
            </p:extLst>
          </p:nvPr>
        </p:nvGraphicFramePr>
        <p:xfrm>
          <a:off x="6142470" y="3911600"/>
          <a:ext cx="5592329" cy="2587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8">
            <a:extLst>
              <a:ext uri="{FF2B5EF4-FFF2-40B4-BE49-F238E27FC236}">
                <a16:creationId xmlns:a16="http://schemas.microsoft.com/office/drawing/2014/main" id="{E81F453D-2AFB-95DF-A963-7338420D6F83}"/>
              </a:ext>
            </a:extLst>
          </p:cNvPr>
          <p:cNvSpPr txBox="1">
            <a:spLocks/>
          </p:cNvSpPr>
          <p:nvPr/>
        </p:nvSpPr>
        <p:spPr>
          <a:xfrm>
            <a:off x="6500429" y="6113494"/>
            <a:ext cx="5427519" cy="216982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US" sz="900" i="1" dirty="0"/>
              <a:t>*Other revenues are coming from O&amp;G services, logistic &amp; infrastructure, and green business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047741"/>
              </p:ext>
            </p:extLst>
          </p:nvPr>
        </p:nvGraphicFramePr>
        <p:xfrm>
          <a:off x="6253163" y="996993"/>
          <a:ext cx="5312064" cy="2438890"/>
        </p:xfrm>
        <a:graphic>
          <a:graphicData uri="http://schemas.openxmlformats.org/drawingml/2006/table">
            <a:tbl>
              <a:tblPr/>
              <a:tblGrid>
                <a:gridCol w="630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1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3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8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55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61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61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617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920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Company Ticker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Market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 Current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1W Foreign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2024F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Rating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Price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Net Buy (Sell)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EPS Growth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P/E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Div. Yield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ROE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2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(IDR </a:t>
                      </a:r>
                      <a:r>
                        <a:rPr lang="en-US" sz="11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Tn</a:t>
                      </a:r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(IDR)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(IDR </a:t>
                      </a:r>
                      <a:r>
                        <a:rPr lang="en-US" sz="11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Bn</a:t>
                      </a:r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(%)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(x)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(%)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736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ADRO IJ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186.9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(15.3)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UNTR IJ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103.2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(13.9)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60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BUMI IJ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(2.9)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1,445.5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PTBA IJ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14.1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(36.0)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6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ITMG IJ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HOLD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19.4</a:t>
                      </a:r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(34.9)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Sector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  <a:endParaRPr lang="en-US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736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9244013" y="1109980"/>
            <a:ext cx="82962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0591800" y="1109980"/>
            <a:ext cx="82962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00000000-0008-0000-08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1881905"/>
              </p:ext>
            </p:extLst>
          </p:nvPr>
        </p:nvGraphicFramePr>
        <p:xfrm>
          <a:off x="575810" y="1010123"/>
          <a:ext cx="5413735" cy="2575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396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1617</TotalTime>
  <Words>381</Words>
  <Application>Microsoft Office PowerPoint</Application>
  <PresentationFormat>Layar Lebar</PresentationFormat>
  <Paragraphs>90</Paragraphs>
  <Slides>1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4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Coal Weekly (09 September 2024): USD 142/ton (-2.2% WoW)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Copper Weekly (7 June 2024): USD xxx/ton (TITLE; +x.x% YTD)</dc:title>
  <dc:creator>User</dc:creator>
  <cp:lastModifiedBy>Samuel Group</cp:lastModifiedBy>
  <cp:revision>137</cp:revision>
  <dcterms:created xsi:type="dcterms:W3CDTF">2024-06-06T04:05:59Z</dcterms:created>
  <dcterms:modified xsi:type="dcterms:W3CDTF">2024-09-09T08:37:46Z</dcterms:modified>
</cp:coreProperties>
</file>